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media/image3.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65" r:id="rId3"/>
    <p:sldId id="270" r:id="rId4"/>
    <p:sldId id="271" r:id="rId5"/>
    <p:sldId id="257" r:id="rId6"/>
    <p:sldId id="261" r:id="rId7"/>
    <p:sldId id="262" r:id="rId8"/>
    <p:sldId id="263" r:id="rId9"/>
    <p:sldId id="259" r:id="rId10"/>
    <p:sldId id="266" r:id="rId11"/>
    <p:sldId id="267" r:id="rId12"/>
    <p:sldId id="268" r:id="rId13"/>
    <p:sldId id="269"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32"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108"/>
      </p:cViewPr>
      <p:guideLst>
        <p:guide orient="horz" pos="2832"/>
        <p:guide pos="3840"/>
      </p:guideLst>
    </p:cSldViewPr>
  </p:slideViewPr>
  <p:notesTextViewPr>
    <p:cViewPr>
      <p:scale>
        <a:sx n="1" d="1"/>
        <a:sy n="1" d="1"/>
      </p:scale>
      <p:origin x="0" y="0"/>
    </p:cViewPr>
  </p:notesTextViewPr>
  <p:notesViewPr>
    <p:cSldViewPr snapToGrid="0" showGuides="1">
      <p:cViewPr varScale="1">
        <p:scale>
          <a:sx n="83" d="100"/>
          <a:sy n="83" d="100"/>
        </p:scale>
        <p:origin x="381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ABD13B5-D559-45E4-9C86-F3B28A7617D0}" type="datetimeFigureOut">
              <a:rPr lang="en-US" smtClean="0"/>
              <a:t>4/26/2017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CB609DB-420E-40DB-8BCD-870B88BF9324}" type="slidenum">
              <a:rPr lang="en-US" smtClean="0"/>
              <a:t>‹#›</a:t>
            </a:fld>
            <a:endParaRPr lang="en-US"/>
          </a:p>
        </p:txBody>
      </p:sp>
    </p:spTree>
    <p:extLst>
      <p:ext uri="{BB962C8B-B14F-4D97-AF65-F5344CB8AC3E}">
        <p14:creationId xmlns:p14="http://schemas.microsoft.com/office/powerpoint/2010/main" val="1944760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B609DB-420E-40DB-8BCD-870B88BF9324}" type="slidenum">
              <a:rPr lang="en-US" smtClean="0"/>
              <a:t>1</a:t>
            </a:fld>
            <a:endParaRPr lang="en-US"/>
          </a:p>
        </p:txBody>
      </p:sp>
    </p:spTree>
    <p:extLst>
      <p:ext uri="{BB962C8B-B14F-4D97-AF65-F5344CB8AC3E}">
        <p14:creationId xmlns:p14="http://schemas.microsoft.com/office/powerpoint/2010/main" val="973549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B609DB-420E-40DB-8BCD-870B88BF9324}" type="slidenum">
              <a:rPr lang="en-US" smtClean="0"/>
              <a:t>10</a:t>
            </a:fld>
            <a:endParaRPr lang="en-US"/>
          </a:p>
        </p:txBody>
      </p:sp>
    </p:spTree>
    <p:extLst>
      <p:ext uri="{BB962C8B-B14F-4D97-AF65-F5344CB8AC3E}">
        <p14:creationId xmlns:p14="http://schemas.microsoft.com/office/powerpoint/2010/main" val="2404846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B609DB-420E-40DB-8BCD-870B88BF9324}" type="slidenum">
              <a:rPr lang="en-US" smtClean="0"/>
              <a:t>11</a:t>
            </a:fld>
            <a:endParaRPr lang="en-US"/>
          </a:p>
        </p:txBody>
      </p:sp>
    </p:spTree>
    <p:extLst>
      <p:ext uri="{BB962C8B-B14F-4D97-AF65-F5344CB8AC3E}">
        <p14:creationId xmlns:p14="http://schemas.microsoft.com/office/powerpoint/2010/main" val="310520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B609DB-420E-40DB-8BCD-870B88BF9324}" type="slidenum">
              <a:rPr lang="en-US" smtClean="0"/>
              <a:t>12</a:t>
            </a:fld>
            <a:endParaRPr lang="en-US"/>
          </a:p>
        </p:txBody>
      </p:sp>
    </p:spTree>
    <p:extLst>
      <p:ext uri="{BB962C8B-B14F-4D97-AF65-F5344CB8AC3E}">
        <p14:creationId xmlns:p14="http://schemas.microsoft.com/office/powerpoint/2010/main" val="1244974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B609DB-420E-40DB-8BCD-870B88BF9324}" type="slidenum">
              <a:rPr lang="en-US" smtClean="0"/>
              <a:t>13</a:t>
            </a:fld>
            <a:endParaRPr lang="en-US"/>
          </a:p>
        </p:txBody>
      </p:sp>
    </p:spTree>
    <p:extLst>
      <p:ext uri="{BB962C8B-B14F-4D97-AF65-F5344CB8AC3E}">
        <p14:creationId xmlns:p14="http://schemas.microsoft.com/office/powerpoint/2010/main" val="385161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B609DB-420E-40DB-8BCD-870B88BF9324}" type="slidenum">
              <a:rPr lang="en-US" smtClean="0"/>
              <a:t>2</a:t>
            </a:fld>
            <a:endParaRPr lang="en-US"/>
          </a:p>
        </p:txBody>
      </p:sp>
    </p:spTree>
    <p:extLst>
      <p:ext uri="{BB962C8B-B14F-4D97-AF65-F5344CB8AC3E}">
        <p14:creationId xmlns:p14="http://schemas.microsoft.com/office/powerpoint/2010/main" val="2473073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Reminder:  if facilities do not open the door to DOH representatives whom are properly identified, or facilities do not allow access to the records, meals will be disallowed.</a:t>
            </a:r>
          </a:p>
        </p:txBody>
      </p:sp>
      <p:sp>
        <p:nvSpPr>
          <p:cNvPr id="4" name="Slide Number Placeholder 3"/>
          <p:cNvSpPr>
            <a:spLocks noGrp="1"/>
          </p:cNvSpPr>
          <p:nvPr>
            <p:ph type="sldNum" sz="quarter" idx="10"/>
          </p:nvPr>
        </p:nvSpPr>
        <p:spPr/>
        <p:txBody>
          <a:bodyPr/>
          <a:lstStyle/>
          <a:p>
            <a:fld id="{8CB609DB-420E-40DB-8BCD-870B88BF9324}" type="slidenum">
              <a:rPr lang="en-US" smtClean="0"/>
              <a:t>3</a:t>
            </a:fld>
            <a:endParaRPr lang="en-US"/>
          </a:p>
        </p:txBody>
      </p:sp>
    </p:spTree>
    <p:extLst>
      <p:ext uri="{BB962C8B-B14F-4D97-AF65-F5344CB8AC3E}">
        <p14:creationId xmlns:p14="http://schemas.microsoft.com/office/powerpoint/2010/main" val="4157983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list of the most common findings from fiscal year 2015-2016.  This is not all inclusive.</a:t>
            </a:r>
          </a:p>
        </p:txBody>
      </p:sp>
      <p:sp>
        <p:nvSpPr>
          <p:cNvPr id="4" name="Slide Number Placeholder 3"/>
          <p:cNvSpPr>
            <a:spLocks noGrp="1"/>
          </p:cNvSpPr>
          <p:nvPr>
            <p:ph type="sldNum" sz="quarter" idx="10"/>
          </p:nvPr>
        </p:nvSpPr>
        <p:spPr/>
        <p:txBody>
          <a:bodyPr/>
          <a:lstStyle/>
          <a:p>
            <a:fld id="{8CB609DB-420E-40DB-8BCD-870B88BF9324}" type="slidenum">
              <a:rPr lang="en-US" smtClean="0"/>
              <a:t>4</a:t>
            </a:fld>
            <a:endParaRPr lang="en-US"/>
          </a:p>
        </p:txBody>
      </p:sp>
    </p:spTree>
    <p:extLst>
      <p:ext uri="{BB962C8B-B14F-4D97-AF65-F5344CB8AC3E}">
        <p14:creationId xmlns:p14="http://schemas.microsoft.com/office/powerpoint/2010/main" val="1055648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Missing Child Participation Data was a large issue during the FY15-16 reviews.</a:t>
            </a:r>
          </a:p>
        </p:txBody>
      </p:sp>
      <p:sp>
        <p:nvSpPr>
          <p:cNvPr id="4" name="Slide Number Placeholder 3"/>
          <p:cNvSpPr>
            <a:spLocks noGrp="1"/>
          </p:cNvSpPr>
          <p:nvPr>
            <p:ph type="sldNum" sz="quarter" idx="10"/>
          </p:nvPr>
        </p:nvSpPr>
        <p:spPr/>
        <p:txBody>
          <a:bodyPr/>
          <a:lstStyle/>
          <a:p>
            <a:fld id="{8CB609DB-420E-40DB-8BCD-870B88BF9324}" type="slidenum">
              <a:rPr lang="en-US" smtClean="0"/>
              <a:t>5</a:t>
            </a:fld>
            <a:endParaRPr lang="en-US"/>
          </a:p>
        </p:txBody>
      </p:sp>
    </p:spTree>
    <p:extLst>
      <p:ext uri="{BB962C8B-B14F-4D97-AF65-F5344CB8AC3E}">
        <p14:creationId xmlns:p14="http://schemas.microsoft.com/office/powerpoint/2010/main" val="2848540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B609DB-420E-40DB-8BCD-870B88BF9324}" type="slidenum">
              <a:rPr lang="en-US" smtClean="0"/>
              <a:t>6</a:t>
            </a:fld>
            <a:endParaRPr lang="en-US"/>
          </a:p>
        </p:txBody>
      </p:sp>
    </p:spTree>
    <p:extLst>
      <p:ext uri="{BB962C8B-B14F-4D97-AF65-F5344CB8AC3E}">
        <p14:creationId xmlns:p14="http://schemas.microsoft.com/office/powerpoint/2010/main" val="2777446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B609DB-420E-40DB-8BCD-870B88BF9324}" type="slidenum">
              <a:rPr lang="en-US" smtClean="0"/>
              <a:t>7</a:t>
            </a:fld>
            <a:endParaRPr lang="en-US"/>
          </a:p>
        </p:txBody>
      </p:sp>
    </p:spTree>
    <p:extLst>
      <p:ext uri="{BB962C8B-B14F-4D97-AF65-F5344CB8AC3E}">
        <p14:creationId xmlns:p14="http://schemas.microsoft.com/office/powerpoint/2010/main" val="1653314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B609DB-420E-40DB-8BCD-870B88BF9324}" type="slidenum">
              <a:rPr lang="en-US" smtClean="0"/>
              <a:t>8</a:t>
            </a:fld>
            <a:endParaRPr lang="en-US"/>
          </a:p>
        </p:txBody>
      </p:sp>
    </p:spTree>
    <p:extLst>
      <p:ext uri="{BB962C8B-B14F-4D97-AF65-F5344CB8AC3E}">
        <p14:creationId xmlns:p14="http://schemas.microsoft.com/office/powerpoint/2010/main" val="1119808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B609DB-420E-40DB-8BCD-870B88BF9324}" type="slidenum">
              <a:rPr lang="en-US" smtClean="0"/>
              <a:t>9</a:t>
            </a:fld>
            <a:endParaRPr lang="en-US"/>
          </a:p>
        </p:txBody>
      </p:sp>
    </p:spTree>
    <p:extLst>
      <p:ext uri="{BB962C8B-B14F-4D97-AF65-F5344CB8AC3E}">
        <p14:creationId xmlns:p14="http://schemas.microsoft.com/office/powerpoint/2010/main" val="1042930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4/26/2017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4/26/2017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4/26/2017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4/26/2017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4/26/2017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4/26/2017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4/26/2017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4/26/2017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4/26/2017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4/26/2017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4/26/2017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4/26/2017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660900"/>
            <a:ext cx="7772400" cy="1762277"/>
          </a:xfrm>
        </p:spPr>
        <p:txBody>
          <a:bodyPr>
            <a:normAutofit fontScale="90000"/>
          </a:bodyPr>
          <a:lstStyle/>
          <a:p>
            <a:pPr algn="ctr"/>
            <a:r>
              <a:rPr lang="en-US" dirty="0"/>
              <a:t>DOH Sponsor Review and Common review findings for daycare homes and unaffiliated sponsors</a:t>
            </a:r>
          </a:p>
        </p:txBody>
      </p:sp>
      <p:sp>
        <p:nvSpPr>
          <p:cNvPr id="3" name="Subtitle 2"/>
          <p:cNvSpPr>
            <a:spLocks noGrp="1"/>
          </p:cNvSpPr>
          <p:nvPr>
            <p:ph type="subTitle" idx="1"/>
          </p:nvPr>
        </p:nvSpPr>
        <p:spPr/>
        <p:txBody>
          <a:bodyPr>
            <a:normAutofit lnSpcReduction="10000"/>
          </a:bodyPr>
          <a:lstStyle/>
          <a:p>
            <a:r>
              <a:rPr lang="en-US" dirty="0"/>
              <a:t>Field Operations</a:t>
            </a:r>
          </a:p>
          <a:p>
            <a:r>
              <a:rPr lang="en-US" dirty="0"/>
              <a:t>Presented by:</a:t>
            </a:r>
          </a:p>
          <a:p>
            <a:r>
              <a:rPr lang="en-US" dirty="0"/>
              <a:t>Renee Kane</a:t>
            </a:r>
          </a:p>
          <a:p>
            <a:r>
              <a:rPr lang="en-US" dirty="0"/>
              <a:t>Danielle Sharp</a:t>
            </a:r>
          </a:p>
          <a:p>
            <a:r>
              <a:rPr lang="en-US" dirty="0"/>
              <a:t>Kendall Taylor</a:t>
            </a:r>
          </a:p>
        </p:txBody>
      </p:sp>
    </p:spTree>
    <p:extLst>
      <p:ext uri="{BB962C8B-B14F-4D97-AF65-F5344CB8AC3E}">
        <p14:creationId xmlns:p14="http://schemas.microsoft.com/office/powerpoint/2010/main" val="1907113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Personnel Activity Reports Forms (PAR)</a:t>
            </a:r>
          </a:p>
        </p:txBody>
      </p:sp>
      <p:sp>
        <p:nvSpPr>
          <p:cNvPr id="4" name="Content Placeholder 2"/>
          <p:cNvSpPr>
            <a:spLocks noGrp="1"/>
          </p:cNvSpPr>
          <p:nvPr>
            <p:ph idx="1"/>
          </p:nvPr>
        </p:nvSpPr>
        <p:spPr>
          <a:xfrm>
            <a:off x="1024128" y="1820176"/>
            <a:ext cx="9720073" cy="4023360"/>
          </a:xfrm>
        </p:spPr>
        <p:txBody>
          <a:bodyPr>
            <a:normAutofit/>
          </a:bodyPr>
          <a:lstStyle/>
          <a:p>
            <a:pPr marL="457200" indent="-457200">
              <a:buFont typeface="Wingdings" panose="05000000000000000000" pitchFamily="2" charset="2"/>
              <a:buChar char="v"/>
            </a:pPr>
            <a:endParaRPr lang="en-US" dirty="0">
              <a:solidFill>
                <a:srgbClr val="000000"/>
              </a:solidFill>
              <a:latin typeface="Tw Cen MT" panose="020B0602020104020603" pitchFamily="34" charset="0"/>
              <a:ea typeface="Tahoma"/>
              <a:cs typeface="Tahoma"/>
            </a:endParaRPr>
          </a:p>
          <a:p>
            <a:pPr marL="457200" indent="-457200">
              <a:buFont typeface="Wingdings" panose="05000000000000000000" pitchFamily="2" charset="2"/>
              <a:buChar char="v"/>
            </a:pPr>
            <a:endParaRPr lang="en-US" sz="2400" dirty="0">
              <a:solidFill>
                <a:srgbClr val="000000"/>
              </a:solidFill>
              <a:latin typeface="Tahoma"/>
              <a:ea typeface="Tahoma"/>
              <a:cs typeface="Tahoma"/>
            </a:endParaRPr>
          </a:p>
          <a:p>
            <a:pPr marL="457200" indent="-457200">
              <a:buFont typeface="Wingdings" panose="05000000000000000000" pitchFamily="2" charset="2"/>
              <a:buChar char="v"/>
            </a:pPr>
            <a:endParaRPr lang="en-US" dirty="0"/>
          </a:p>
        </p:txBody>
      </p:sp>
      <p:sp>
        <p:nvSpPr>
          <p:cNvPr id="5" name="Content Placeholder 2"/>
          <p:cNvSpPr txBox="1">
            <a:spLocks/>
          </p:cNvSpPr>
          <p:nvPr/>
        </p:nvSpPr>
        <p:spPr>
          <a:xfrm>
            <a:off x="1176528" y="1972576"/>
            <a:ext cx="972007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57200" indent="-457200">
              <a:buFont typeface="Wingdings" panose="05000000000000000000" pitchFamily="2" charset="2"/>
              <a:buChar char="v"/>
            </a:pPr>
            <a:r>
              <a:rPr lang="en-US" dirty="0"/>
              <a:t>Sponsor must maintain accurate personnel activity reports (PAR) for all employees being charged to the CCFP for Administrative labor.</a:t>
            </a:r>
          </a:p>
          <a:p>
            <a:pPr marL="457200" indent="-457200">
              <a:buFont typeface="Wingdings" panose="05000000000000000000" pitchFamily="2" charset="2"/>
              <a:buChar char="v"/>
            </a:pPr>
            <a:r>
              <a:rPr lang="en-US" dirty="0">
                <a:solidFill>
                  <a:srgbClr val="000000"/>
                </a:solidFill>
                <a:latin typeface="Tw Cen MT" panose="020B0602020104020603" pitchFamily="34" charset="0"/>
                <a:ea typeface="Tahoma"/>
                <a:cs typeface="Tahoma"/>
              </a:rPr>
              <a:t>Employee must sign and date the PAR form certifying the accuracy of the number of CCFP hours worked. Supervisor must sign and date the PAR form certifying that official payroll records verify the total wages listed. Employee cannot sign as both employee and supervisor. If you are an Executive Director, a delegated board officer has to sign your personnel activity report as the supervisor.</a:t>
            </a:r>
          </a:p>
          <a:p>
            <a:pPr marL="457200" indent="-457200">
              <a:buFont typeface="Wingdings" panose="05000000000000000000" pitchFamily="2" charset="2"/>
              <a:buChar char="v"/>
            </a:pPr>
            <a:r>
              <a:rPr lang="en-US" dirty="0"/>
              <a:t>An effective Internal Controls policy ensures accurate personnel activity reports are completed correctly. Specific guidance for effective Internal Controls can be referenced in 2 CFR 200.303 Internal Controls and both CCFP Procedure Manuals for Sponsors of Daycare Homes/Unaffiliated Centers.</a:t>
            </a:r>
          </a:p>
          <a:p>
            <a:pPr marL="457200" indent="-457200">
              <a:buFont typeface="Wingdings" panose="05000000000000000000" pitchFamily="2" charset="2"/>
              <a:buChar char="v"/>
            </a:pPr>
            <a:endParaRPr lang="en-US" dirty="0">
              <a:solidFill>
                <a:srgbClr val="000000"/>
              </a:solidFill>
              <a:latin typeface="Tw Cen MT" panose="020B0602020104020603" pitchFamily="34" charset="0"/>
              <a:ea typeface="Tahoma"/>
              <a:cs typeface="Tahoma"/>
            </a:endParaRPr>
          </a:p>
          <a:p>
            <a:pPr marL="457200" indent="-457200">
              <a:buFont typeface="Wingdings" panose="05000000000000000000" pitchFamily="2" charset="2"/>
              <a:buChar char="v"/>
            </a:pPr>
            <a:endParaRPr lang="en-US" sz="2400" dirty="0">
              <a:solidFill>
                <a:srgbClr val="000000"/>
              </a:solidFill>
              <a:latin typeface="Tahoma"/>
              <a:ea typeface="Tahoma"/>
              <a:cs typeface="Tahoma"/>
            </a:endParaRPr>
          </a:p>
          <a:p>
            <a:pPr marL="457200" indent="-457200">
              <a:buFont typeface="Wingdings" panose="05000000000000000000" pitchFamily="2" charset="2"/>
              <a:buChar char="v"/>
            </a:pPr>
            <a:endParaRPr lang="en-US" dirty="0"/>
          </a:p>
        </p:txBody>
      </p:sp>
    </p:spTree>
    <p:extLst>
      <p:ext uri="{BB962C8B-B14F-4D97-AF65-F5344CB8AC3E}">
        <p14:creationId xmlns:p14="http://schemas.microsoft.com/office/powerpoint/2010/main" val="653652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Costs requiring Written prior approval</a:t>
            </a:r>
          </a:p>
        </p:txBody>
      </p:sp>
      <p:sp>
        <p:nvSpPr>
          <p:cNvPr id="3" name="Content Placeholder 2"/>
          <p:cNvSpPr>
            <a:spLocks noGrp="1"/>
          </p:cNvSpPr>
          <p:nvPr>
            <p:ph idx="1"/>
          </p:nvPr>
        </p:nvSpPr>
        <p:spPr/>
        <p:txBody>
          <a:bodyPr/>
          <a:lstStyle/>
          <a:p>
            <a:r>
              <a:rPr lang="en-US" dirty="0"/>
              <a:t> </a:t>
            </a:r>
          </a:p>
        </p:txBody>
      </p:sp>
      <p:sp>
        <p:nvSpPr>
          <p:cNvPr id="4" name="Content Placeholder 2"/>
          <p:cNvSpPr txBox="1">
            <a:spLocks/>
          </p:cNvSpPr>
          <p:nvPr/>
        </p:nvSpPr>
        <p:spPr>
          <a:xfrm>
            <a:off x="1024128" y="1820176"/>
            <a:ext cx="972007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57200" indent="-457200">
              <a:buFont typeface="Wingdings" panose="05000000000000000000" pitchFamily="2" charset="2"/>
              <a:buChar char="v"/>
            </a:pPr>
            <a:endParaRPr lang="en-US" sz="2400" dirty="0">
              <a:solidFill>
                <a:srgbClr val="000000"/>
              </a:solidFill>
              <a:latin typeface="Tahoma"/>
              <a:ea typeface="Tahoma"/>
              <a:cs typeface="Tahoma"/>
            </a:endParaRPr>
          </a:p>
          <a:p>
            <a:pPr marL="457200" indent="-457200">
              <a:buFont typeface="Wingdings" panose="05000000000000000000" pitchFamily="2" charset="2"/>
              <a:buChar char="v"/>
            </a:pPr>
            <a:endParaRPr lang="en-US" dirty="0"/>
          </a:p>
        </p:txBody>
      </p:sp>
      <p:sp>
        <p:nvSpPr>
          <p:cNvPr id="6" name="Content Placeholder 2"/>
          <p:cNvSpPr txBox="1">
            <a:spLocks/>
          </p:cNvSpPr>
          <p:nvPr/>
        </p:nvSpPr>
        <p:spPr>
          <a:xfrm>
            <a:off x="914400" y="1972576"/>
            <a:ext cx="1011712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57200" indent="-457200">
              <a:buFont typeface="Wingdings" panose="05000000000000000000" pitchFamily="2" charset="2"/>
              <a:buChar char="v"/>
            </a:pPr>
            <a:r>
              <a:rPr lang="en-US" dirty="0"/>
              <a:t>All requests for purchases or budget related items require written prior approval. Requests will be reviewed and determined whether purchase or related items are reasonable or necessary. Requests will also be examined to determine whether costs are allowable/unallowable. Retroactive payments for purchases or budget related items not receiving written prior approval are not allowed.</a:t>
            </a:r>
          </a:p>
          <a:p>
            <a:pPr marL="457200" indent="-457200">
              <a:buFont typeface="Wingdings" panose="05000000000000000000" pitchFamily="2" charset="2"/>
              <a:buChar char="v"/>
            </a:pPr>
            <a:r>
              <a:rPr lang="en-US" dirty="0"/>
              <a:t>FNS 796-2 Rev. 4 identifies all allowable/unallowable costs. Sponsor must ensure that constant communication with assigned Financial Specialist has taken place throughout the fiscal year. </a:t>
            </a:r>
            <a:endParaRPr lang="en-US" dirty="0">
              <a:solidFill>
                <a:srgbClr val="000000"/>
              </a:solidFill>
              <a:latin typeface="Tw Cen MT" panose="020B0602020104020603" pitchFamily="34" charset="0"/>
              <a:ea typeface="Tahoma"/>
              <a:cs typeface="Tahoma"/>
            </a:endParaRPr>
          </a:p>
          <a:p>
            <a:pPr marL="457200" indent="-457200">
              <a:buFont typeface="Wingdings" panose="05000000000000000000" pitchFamily="2" charset="2"/>
              <a:buChar char="v"/>
            </a:pPr>
            <a:endParaRPr lang="en-US" sz="2400" dirty="0">
              <a:solidFill>
                <a:srgbClr val="000000"/>
              </a:solidFill>
              <a:latin typeface="Tahoma"/>
              <a:ea typeface="Tahoma"/>
              <a:cs typeface="Tahoma"/>
            </a:endParaRPr>
          </a:p>
          <a:p>
            <a:pPr marL="457200" indent="-457200">
              <a:buFont typeface="Wingdings" panose="05000000000000000000" pitchFamily="2" charset="2"/>
              <a:buChar char="v"/>
            </a:pPr>
            <a:endParaRPr lang="en-US" dirty="0"/>
          </a:p>
        </p:txBody>
      </p:sp>
    </p:spTree>
    <p:extLst>
      <p:ext uri="{BB962C8B-B14F-4D97-AF65-F5344CB8AC3E}">
        <p14:creationId xmlns:p14="http://schemas.microsoft.com/office/powerpoint/2010/main" val="1010611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Allocations</a:t>
            </a:r>
          </a:p>
        </p:txBody>
      </p:sp>
      <p:sp>
        <p:nvSpPr>
          <p:cNvPr id="4" name="Content Placeholder 2"/>
          <p:cNvSpPr>
            <a:spLocks noGrp="1"/>
          </p:cNvSpPr>
          <p:nvPr>
            <p:ph idx="1"/>
          </p:nvPr>
        </p:nvSpPr>
        <p:spPr>
          <a:xfrm>
            <a:off x="1024128" y="1820176"/>
            <a:ext cx="9720073" cy="4023360"/>
          </a:xfrm>
        </p:spPr>
        <p:txBody>
          <a:bodyPr>
            <a:normAutofit/>
          </a:bodyPr>
          <a:lstStyle/>
          <a:p>
            <a:pPr marL="457200" indent="-457200">
              <a:buFont typeface="Wingdings" panose="05000000000000000000" pitchFamily="2" charset="2"/>
              <a:buChar char="v"/>
            </a:pPr>
            <a:endParaRPr lang="en-US" dirty="0">
              <a:solidFill>
                <a:srgbClr val="000000"/>
              </a:solidFill>
              <a:latin typeface="Tw Cen MT" panose="020B0602020104020603" pitchFamily="34" charset="0"/>
              <a:ea typeface="Tahoma"/>
              <a:cs typeface="Tahoma"/>
            </a:endParaRPr>
          </a:p>
          <a:p>
            <a:pPr marL="457200" indent="-457200">
              <a:buFont typeface="Wingdings" panose="05000000000000000000" pitchFamily="2" charset="2"/>
              <a:buChar char="v"/>
            </a:pPr>
            <a:endParaRPr lang="en-US" sz="2400" dirty="0">
              <a:solidFill>
                <a:srgbClr val="000000"/>
              </a:solidFill>
              <a:latin typeface="Tahoma"/>
              <a:ea typeface="Tahoma"/>
              <a:cs typeface="Tahoma"/>
            </a:endParaRPr>
          </a:p>
          <a:p>
            <a:pPr marL="457200" indent="-457200">
              <a:buFont typeface="Wingdings" panose="05000000000000000000" pitchFamily="2" charset="2"/>
              <a:buChar char="v"/>
            </a:pPr>
            <a:endParaRPr lang="en-US" dirty="0"/>
          </a:p>
        </p:txBody>
      </p:sp>
      <p:sp>
        <p:nvSpPr>
          <p:cNvPr id="6" name="Content Placeholder 2"/>
          <p:cNvSpPr txBox="1">
            <a:spLocks/>
          </p:cNvSpPr>
          <p:nvPr/>
        </p:nvSpPr>
        <p:spPr>
          <a:xfrm>
            <a:off x="1176528" y="1972576"/>
            <a:ext cx="972007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57200" indent="-457200">
              <a:buFont typeface="Wingdings" panose="05000000000000000000" pitchFamily="2" charset="2"/>
              <a:buChar char="v"/>
            </a:pPr>
            <a:r>
              <a:rPr lang="en-US" dirty="0"/>
              <a:t>Sponsor must ensure budget cost allocations between Programs are properly distributed. This includes all personnel, equipment, supplies and services budgeted for Program purposes. This applies to sponsors who have multiple D/U/S programs or other federally funded programs. 2 CFR 200.4 explains cost allocation in full detail per federal regulation. </a:t>
            </a:r>
          </a:p>
          <a:p>
            <a:pPr marL="457200" indent="-457200">
              <a:buFont typeface="Wingdings" panose="05000000000000000000" pitchFamily="2" charset="2"/>
              <a:buChar char="v"/>
            </a:pPr>
            <a:r>
              <a:rPr lang="en-US" dirty="0">
                <a:solidFill>
                  <a:srgbClr val="000000"/>
                </a:solidFill>
                <a:latin typeface="Tw Cen MT" panose="020B0602020104020603" pitchFamily="34" charset="0"/>
                <a:ea typeface="Tahoma"/>
                <a:cs typeface="Tahoma"/>
              </a:rPr>
              <a:t>Sponsor must ensure a Cost Allocation Plan is established and approved by DOH in order to properly distribute costs. </a:t>
            </a:r>
          </a:p>
          <a:p>
            <a:pPr marL="457200" indent="-457200">
              <a:buFont typeface="Wingdings" panose="05000000000000000000" pitchFamily="2" charset="2"/>
              <a:buChar char="v"/>
            </a:pPr>
            <a:r>
              <a:rPr lang="en-US" dirty="0">
                <a:solidFill>
                  <a:srgbClr val="000000"/>
                </a:solidFill>
                <a:latin typeface="Tw Cen MT" panose="020B0602020104020603" pitchFamily="34" charset="0"/>
                <a:ea typeface="Tahoma"/>
                <a:cs typeface="Tahoma"/>
              </a:rPr>
              <a:t>For budget purposes, Sponsor must clearly provide allocation methodology to be used throughout current budget and budget amendments.</a:t>
            </a:r>
          </a:p>
          <a:p>
            <a:pPr marL="457200" indent="-457200">
              <a:buFont typeface="Wingdings" panose="05000000000000000000" pitchFamily="2" charset="2"/>
              <a:buChar char="v"/>
            </a:pPr>
            <a:endParaRPr lang="en-US" sz="2400" dirty="0">
              <a:solidFill>
                <a:srgbClr val="000000"/>
              </a:solidFill>
              <a:latin typeface="Tahoma"/>
              <a:ea typeface="Tahoma"/>
              <a:cs typeface="Tahoma"/>
            </a:endParaRPr>
          </a:p>
          <a:p>
            <a:pPr marL="457200" indent="-457200">
              <a:buFont typeface="Wingdings" panose="05000000000000000000" pitchFamily="2" charset="2"/>
              <a:buChar char="v"/>
            </a:pPr>
            <a:endParaRPr lang="en-US" dirty="0"/>
          </a:p>
        </p:txBody>
      </p:sp>
    </p:spTree>
    <p:extLst>
      <p:ext uri="{BB962C8B-B14F-4D97-AF65-F5344CB8AC3E}">
        <p14:creationId xmlns:p14="http://schemas.microsoft.com/office/powerpoint/2010/main" val="3598833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p:cNvPicPr>
            <a:picLocks noChangeAspect="1"/>
          </p:cNvPicPr>
          <p:nvPr/>
        </p:nvPicPr>
        <p:blipFill>
          <a:blip r:embed="rId3"/>
          <a:stretch>
            <a:fillRect/>
          </a:stretch>
        </p:blipFill>
        <p:spPr>
          <a:xfrm>
            <a:off x="6653281" y="4612251"/>
            <a:ext cx="3033919" cy="2244509"/>
          </a:xfrm>
          <a:prstGeom prst="rect">
            <a:avLst/>
          </a:prstGeom>
        </p:spPr>
      </p:pic>
      <p:pic>
        <p:nvPicPr>
          <p:cNvPr id="18" name="Picture 17"/>
          <p:cNvPicPr>
            <a:picLocks noChangeAspect="1"/>
          </p:cNvPicPr>
          <p:nvPr/>
        </p:nvPicPr>
        <p:blipFill>
          <a:blip r:embed="rId3"/>
          <a:stretch>
            <a:fillRect/>
          </a:stretch>
        </p:blipFill>
        <p:spPr>
          <a:xfrm>
            <a:off x="2944786" y="4570025"/>
            <a:ext cx="3033919" cy="2244509"/>
          </a:xfrm>
          <a:prstGeom prst="rect">
            <a:avLst/>
          </a:prstGeom>
        </p:spPr>
      </p:pic>
      <p:pic>
        <p:nvPicPr>
          <p:cNvPr id="17" name="Picture 16"/>
          <p:cNvPicPr>
            <a:picLocks noChangeAspect="1"/>
          </p:cNvPicPr>
          <p:nvPr/>
        </p:nvPicPr>
        <p:blipFill>
          <a:blip r:embed="rId3"/>
          <a:stretch>
            <a:fillRect/>
          </a:stretch>
        </p:blipFill>
        <p:spPr>
          <a:xfrm>
            <a:off x="6343225" y="159389"/>
            <a:ext cx="3033919" cy="2244509"/>
          </a:xfrm>
          <a:prstGeom prst="rect">
            <a:avLst/>
          </a:prstGeom>
        </p:spPr>
      </p:pic>
      <p:pic>
        <p:nvPicPr>
          <p:cNvPr id="16" name="Picture 15"/>
          <p:cNvPicPr>
            <a:picLocks noChangeAspect="1"/>
          </p:cNvPicPr>
          <p:nvPr/>
        </p:nvPicPr>
        <p:blipFill>
          <a:blip r:embed="rId3"/>
          <a:stretch>
            <a:fillRect/>
          </a:stretch>
        </p:blipFill>
        <p:spPr>
          <a:xfrm>
            <a:off x="3308808" y="127755"/>
            <a:ext cx="3033919" cy="2244509"/>
          </a:xfrm>
          <a:prstGeom prst="rect">
            <a:avLst/>
          </a:prstGeom>
        </p:spPr>
      </p:pic>
      <p:pic>
        <p:nvPicPr>
          <p:cNvPr id="10" name="Picture 9"/>
          <p:cNvPicPr>
            <a:picLocks noChangeAspect="1"/>
          </p:cNvPicPr>
          <p:nvPr/>
        </p:nvPicPr>
        <p:blipFill>
          <a:blip r:embed="rId4"/>
          <a:stretch>
            <a:fillRect/>
          </a:stretch>
        </p:blipFill>
        <p:spPr>
          <a:xfrm>
            <a:off x="3308808" y="988464"/>
            <a:ext cx="5250730" cy="5250730"/>
          </a:xfrm>
          <a:prstGeom prst="rect">
            <a:avLst/>
          </a:prstGeom>
        </p:spPr>
      </p:pic>
      <p:sp>
        <p:nvSpPr>
          <p:cNvPr id="11" name="Flowchart: Process 10"/>
          <p:cNvSpPr/>
          <p:nvPr/>
        </p:nvSpPr>
        <p:spPr>
          <a:xfrm>
            <a:off x="491706" y="750498"/>
            <a:ext cx="1043796" cy="1319842"/>
          </a:xfrm>
          <a:prstGeom prst="flowChart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rotWithShape="1">
          <a:blip r:embed="rId3"/>
          <a:srcRect r="5564"/>
          <a:stretch/>
        </p:blipFill>
        <p:spPr>
          <a:xfrm>
            <a:off x="491706" y="267681"/>
            <a:ext cx="2865125" cy="2909151"/>
          </a:xfrm>
          <a:prstGeom prst="rect">
            <a:avLst/>
          </a:prstGeom>
        </p:spPr>
      </p:pic>
      <p:pic>
        <p:nvPicPr>
          <p:cNvPr id="13" name="Picture 12"/>
          <p:cNvPicPr>
            <a:picLocks noChangeAspect="1"/>
          </p:cNvPicPr>
          <p:nvPr/>
        </p:nvPicPr>
        <p:blipFill>
          <a:blip r:embed="rId3"/>
          <a:stretch>
            <a:fillRect/>
          </a:stretch>
        </p:blipFill>
        <p:spPr>
          <a:xfrm>
            <a:off x="72748" y="3104322"/>
            <a:ext cx="3033919" cy="2909151"/>
          </a:xfrm>
          <a:prstGeom prst="rect">
            <a:avLst/>
          </a:prstGeom>
        </p:spPr>
      </p:pic>
      <p:pic>
        <p:nvPicPr>
          <p:cNvPr id="14" name="Picture 13"/>
          <p:cNvPicPr>
            <a:picLocks noChangeAspect="1"/>
          </p:cNvPicPr>
          <p:nvPr/>
        </p:nvPicPr>
        <p:blipFill>
          <a:blip r:embed="rId3"/>
          <a:stretch>
            <a:fillRect/>
          </a:stretch>
        </p:blipFill>
        <p:spPr>
          <a:xfrm>
            <a:off x="9015108" y="265777"/>
            <a:ext cx="3033919" cy="2909151"/>
          </a:xfrm>
          <a:prstGeom prst="rect">
            <a:avLst/>
          </a:prstGeom>
        </p:spPr>
      </p:pic>
      <p:pic>
        <p:nvPicPr>
          <p:cNvPr id="15" name="Picture 14"/>
          <p:cNvPicPr>
            <a:picLocks noChangeAspect="1"/>
          </p:cNvPicPr>
          <p:nvPr/>
        </p:nvPicPr>
        <p:blipFill rotWithShape="1">
          <a:blip r:embed="rId3"/>
          <a:srcRect r="6187"/>
          <a:stretch/>
        </p:blipFill>
        <p:spPr>
          <a:xfrm>
            <a:off x="9265272" y="3097295"/>
            <a:ext cx="2846216" cy="2909151"/>
          </a:xfrm>
          <a:prstGeom prst="rect">
            <a:avLst/>
          </a:prstGeom>
        </p:spPr>
      </p:pic>
    </p:spTree>
    <p:extLst>
      <p:ext uri="{BB962C8B-B14F-4D97-AF65-F5344CB8AC3E}">
        <p14:creationId xmlns:p14="http://schemas.microsoft.com/office/powerpoint/2010/main" val="1816223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question added to the sponsor review</a:t>
            </a:r>
          </a:p>
        </p:txBody>
      </p:sp>
      <p:sp>
        <p:nvSpPr>
          <p:cNvPr id="3" name="Content Placeholder 2"/>
          <p:cNvSpPr>
            <a:spLocks noGrp="1"/>
          </p:cNvSpPr>
          <p:nvPr>
            <p:ph idx="1"/>
          </p:nvPr>
        </p:nvSpPr>
        <p:spPr>
          <a:xfrm>
            <a:off x="1024128" y="1887212"/>
            <a:ext cx="9720073" cy="4637317"/>
          </a:xfrm>
        </p:spPr>
        <p:txBody>
          <a:bodyPr>
            <a:normAutofit/>
          </a:bodyPr>
          <a:lstStyle/>
          <a:p>
            <a:pPr marL="457200" indent="-457200">
              <a:buFont typeface="Wingdings" panose="05000000000000000000" pitchFamily="2" charset="2"/>
              <a:buChar char="v"/>
            </a:pPr>
            <a:r>
              <a:rPr lang="en-US" sz="2400" dirty="0"/>
              <a:t>In accordance with 2 CFR §200.113, during the sponsor review, DOH staff will ask the sponsor director the following question:</a:t>
            </a:r>
          </a:p>
          <a:p>
            <a:pPr marL="796925" lvl="1" indent="0">
              <a:buNone/>
            </a:pPr>
            <a:r>
              <a:rPr lang="en-US" sz="2000" dirty="0"/>
              <a:t>Is the sponsor aware of any violations of federal criminal law involving fraud, bribery, or gratuity violations potentially affecting its CCFP funding with respect to the organization’s board and/or staff, and/or its facilities?</a:t>
            </a:r>
          </a:p>
          <a:p>
            <a:pPr marL="457200" lvl="1" indent="-457200">
              <a:buFont typeface="Wingdings" panose="05000000000000000000" pitchFamily="2" charset="2"/>
              <a:buChar char="v"/>
            </a:pPr>
            <a:r>
              <a:rPr lang="en-US" sz="2400" dirty="0"/>
              <a:t>If the answer is “Yes”, the sponsor must provide a detailed written description of the violations and what actions have been taken.</a:t>
            </a:r>
          </a:p>
          <a:p>
            <a:pPr marL="0" lvl="1" indent="0">
              <a:buNone/>
            </a:pPr>
            <a:endParaRPr lang="en-US" sz="1900" dirty="0"/>
          </a:p>
          <a:p>
            <a:pPr marL="0" lvl="1" indent="0">
              <a:buNone/>
            </a:pPr>
            <a:r>
              <a:rPr lang="en-US" sz="2400" dirty="0"/>
              <a:t>Example: Falsification of Child Care Food Program records.</a:t>
            </a:r>
          </a:p>
          <a:p>
            <a:pPr marL="0" lvl="1" indent="0">
              <a:buNone/>
            </a:pPr>
            <a:endParaRPr lang="en-US" sz="2400" dirty="0"/>
          </a:p>
          <a:p>
            <a:pPr marL="457200" lvl="1" indent="-457200">
              <a:buFont typeface="Wingdings" panose="05000000000000000000" pitchFamily="2" charset="2"/>
              <a:buChar char="v"/>
            </a:pPr>
            <a:endParaRPr lang="en-US" sz="2400" dirty="0"/>
          </a:p>
        </p:txBody>
      </p:sp>
    </p:spTree>
    <p:extLst>
      <p:ext uri="{BB962C8B-B14F-4D97-AF65-F5344CB8AC3E}">
        <p14:creationId xmlns:p14="http://schemas.microsoft.com/office/powerpoint/2010/main" val="389253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DOH Unannounced Reviews</a:t>
            </a:r>
          </a:p>
        </p:txBody>
      </p:sp>
      <p:sp>
        <p:nvSpPr>
          <p:cNvPr id="5" name="Content Placeholder 2"/>
          <p:cNvSpPr>
            <a:spLocks noGrp="1"/>
          </p:cNvSpPr>
          <p:nvPr>
            <p:ph idx="1"/>
          </p:nvPr>
        </p:nvSpPr>
        <p:spPr>
          <a:xfrm>
            <a:off x="1024128" y="1940943"/>
            <a:ext cx="9720073" cy="4666891"/>
          </a:xfrm>
        </p:spPr>
        <p:txBody>
          <a:bodyPr>
            <a:normAutofit fontScale="92500" lnSpcReduction="20000"/>
          </a:bodyPr>
          <a:lstStyle/>
          <a:p>
            <a:pPr marL="457200" indent="-457200">
              <a:buFont typeface="Wingdings" panose="05000000000000000000" pitchFamily="2" charset="2"/>
              <a:buChar char="v"/>
            </a:pPr>
            <a:r>
              <a:rPr lang="en-US" sz="2400" dirty="0"/>
              <a:t>DOH Representatives will conduct unannounced reviews without the sponsor monitor to further assess the quality of the sponsor’s training and oversight of their facilities as well as the facilities’ compliance with CCFP requirements.</a:t>
            </a:r>
          </a:p>
          <a:p>
            <a:pPr marL="457200" indent="-457200">
              <a:buFont typeface="Wingdings" panose="05000000000000000000" pitchFamily="2" charset="2"/>
              <a:buChar char="v"/>
            </a:pPr>
            <a:r>
              <a:rPr lang="en-US" sz="2400" dirty="0"/>
              <a:t>If DOH staff identifies any deficiencies that require a Meal Disallowance or Corrective Action Plan, DOH staff will issue the Meal Disallowance form and/or CAP to the facility and DOH staff will send a copy of these forms along with the DOH Site Review Form to the sponsor’s program manager. The completed CAP should be submitted to the sponsor, who in turn is responsible for approving the CAP and forwarding a signed copy to DOH. The sponsor will be required to conduct a Follow-Up Review within 30 days of the DOH review and submit a copy to DOH. </a:t>
            </a:r>
          </a:p>
          <a:p>
            <a:pPr marL="457200" indent="-457200">
              <a:buFont typeface="Wingdings" panose="05000000000000000000" pitchFamily="2" charset="2"/>
              <a:buChar char="v"/>
            </a:pPr>
            <a:r>
              <a:rPr lang="en-US" sz="2400" dirty="0"/>
              <a:t>DCH Sponsor must annually provide DOH with provider meals times so that DOH staff may conduct these unannounced reviews.</a:t>
            </a:r>
          </a:p>
          <a:p>
            <a:pPr marL="457200" indent="-457200">
              <a:buFont typeface="Wingdings" panose="05000000000000000000" pitchFamily="2" charset="2"/>
              <a:buChar char="v"/>
            </a:pPr>
            <a:r>
              <a:rPr lang="en-US" sz="2400" dirty="0"/>
              <a:t>Sponsor may notify the facilities that DOH staff may be conducting unannounced reviews without a sponsor monitor sometime during the fiscal year. The sponsor may not provide any time frames in which the reviews may be conducted.</a:t>
            </a:r>
          </a:p>
          <a:p>
            <a:pPr marL="457200" lvl="1" indent="-457200">
              <a:buFont typeface="Wingdings" panose="05000000000000000000" pitchFamily="2" charset="2"/>
              <a:buChar char="v"/>
            </a:pPr>
            <a:endParaRPr lang="en-US" sz="2400" dirty="0"/>
          </a:p>
        </p:txBody>
      </p:sp>
    </p:spTree>
    <p:extLst>
      <p:ext uri="{BB962C8B-B14F-4D97-AF65-F5344CB8AC3E}">
        <p14:creationId xmlns:p14="http://schemas.microsoft.com/office/powerpoint/2010/main" val="2493294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review findings for daycare homes and unaffiliated sponsors</a:t>
            </a:r>
          </a:p>
        </p:txBody>
      </p:sp>
      <p:sp>
        <p:nvSpPr>
          <p:cNvPr id="3" name="Content Placeholder 2"/>
          <p:cNvSpPr>
            <a:spLocks noGrp="1"/>
          </p:cNvSpPr>
          <p:nvPr>
            <p:ph idx="1"/>
          </p:nvPr>
        </p:nvSpPr>
        <p:spPr>
          <a:xfrm>
            <a:off x="1024128" y="2147977"/>
            <a:ext cx="9720073" cy="4408097"/>
          </a:xfrm>
        </p:spPr>
        <p:txBody>
          <a:bodyPr>
            <a:normAutofit/>
          </a:bodyPr>
          <a:lstStyle/>
          <a:p>
            <a:pPr marL="457200" indent="-457200">
              <a:buFont typeface="Wingdings" panose="05000000000000000000" pitchFamily="2" charset="2"/>
              <a:buChar char="v"/>
            </a:pPr>
            <a:r>
              <a:rPr lang="en-US" dirty="0"/>
              <a:t>Missing child participation data</a:t>
            </a:r>
          </a:p>
          <a:p>
            <a:pPr marL="457200" indent="-457200">
              <a:buFont typeface="Wingdings" panose="05000000000000000000" pitchFamily="2" charset="2"/>
              <a:buChar char="v"/>
            </a:pPr>
            <a:r>
              <a:rPr lang="en-US" dirty="0"/>
              <a:t>Incorrectly consolidated or incomplete meal count records</a:t>
            </a:r>
          </a:p>
          <a:p>
            <a:pPr marL="457200" indent="-457200">
              <a:buFont typeface="Wingdings" panose="05000000000000000000" pitchFamily="2" charset="2"/>
              <a:buChar char="v"/>
            </a:pPr>
            <a:r>
              <a:rPr lang="en-US" dirty="0"/>
              <a:t>Sponsor did not provide mandatory trainings</a:t>
            </a:r>
          </a:p>
          <a:p>
            <a:pPr marL="457200" indent="-457200">
              <a:buFont typeface="Wingdings" panose="05000000000000000000" pitchFamily="2" charset="2"/>
              <a:buChar char="v"/>
            </a:pPr>
            <a:r>
              <a:rPr lang="en-US" dirty="0"/>
              <a:t>Sponsor monitoring and oversight</a:t>
            </a:r>
          </a:p>
          <a:p>
            <a:pPr marL="457200" indent="-457200">
              <a:buFont typeface="Wingdings" panose="05000000000000000000" pitchFamily="2" charset="2"/>
              <a:buChar char="v"/>
            </a:pPr>
            <a:r>
              <a:rPr lang="en-US" dirty="0"/>
              <a:t>Missing </a:t>
            </a:r>
            <a:r>
              <a:rPr lang="en-US" u="sng" dirty="0"/>
              <a:t>original</a:t>
            </a:r>
            <a:r>
              <a:rPr lang="en-US" dirty="0"/>
              <a:t> Free and Reduced Price Meal Applications and who fills them out</a:t>
            </a:r>
          </a:p>
          <a:p>
            <a:pPr marL="457200" indent="-457200">
              <a:buFont typeface="Wingdings" panose="05000000000000000000" pitchFamily="2" charset="2"/>
              <a:buChar char="v"/>
            </a:pPr>
            <a:r>
              <a:rPr lang="en-US" dirty="0"/>
              <a:t>Personnel Activity Reports (PARS)</a:t>
            </a:r>
          </a:p>
          <a:p>
            <a:pPr marL="457200" indent="-457200">
              <a:buFont typeface="Wingdings" panose="05000000000000000000" pitchFamily="2" charset="2"/>
              <a:buChar char="v"/>
            </a:pPr>
            <a:r>
              <a:rPr lang="en-US" dirty="0"/>
              <a:t>Costs requiring written prior approval</a:t>
            </a:r>
          </a:p>
          <a:p>
            <a:pPr marL="457200" indent="-457200">
              <a:buFont typeface="Wingdings" panose="05000000000000000000" pitchFamily="2" charset="2"/>
              <a:buChar char="v"/>
            </a:pPr>
            <a:r>
              <a:rPr lang="en-US" dirty="0"/>
              <a:t>Budget Allocations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157229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757744"/>
            <a:ext cx="9720072" cy="1076092"/>
          </a:xfrm>
        </p:spPr>
        <p:txBody>
          <a:bodyPr/>
          <a:lstStyle/>
          <a:p>
            <a:r>
              <a:rPr lang="en-US" dirty="0"/>
              <a:t>Missing child participation data </a:t>
            </a:r>
          </a:p>
        </p:txBody>
      </p:sp>
      <p:sp>
        <p:nvSpPr>
          <p:cNvPr id="3" name="Content Placeholder 2"/>
          <p:cNvSpPr>
            <a:spLocks noGrp="1"/>
          </p:cNvSpPr>
          <p:nvPr>
            <p:ph idx="1"/>
          </p:nvPr>
        </p:nvSpPr>
        <p:spPr>
          <a:xfrm>
            <a:off x="1024128" y="1966823"/>
            <a:ext cx="9720073" cy="3942267"/>
          </a:xfrm>
        </p:spPr>
        <p:txBody>
          <a:bodyPr>
            <a:normAutofit lnSpcReduction="10000"/>
          </a:bodyPr>
          <a:lstStyle/>
          <a:p>
            <a:pPr marL="457200" indent="-457200">
              <a:buFont typeface="Wingdings" panose="05000000000000000000" pitchFamily="2" charset="2"/>
              <a:buChar char="v"/>
            </a:pPr>
            <a:r>
              <a:rPr lang="en-US" dirty="0"/>
              <a:t>All enrolled children who are participating in the CCFP must have child participation data on file. Participation refers to child’s typical hours and days of the week in care, and meals normally received while in care.</a:t>
            </a:r>
          </a:p>
          <a:p>
            <a:pPr marL="457200" indent="-457200">
              <a:buFont typeface="Wingdings" panose="05000000000000000000" pitchFamily="2" charset="2"/>
              <a:buChar char="v"/>
            </a:pPr>
            <a:r>
              <a:rPr lang="en-US" dirty="0"/>
              <a:t>A current DCF Enrollment Form, which includes both enrollment and participation information, may be used.  If the DCF Enrollment Form does not include participation information, that form MUST be supplemented with the CCFP Child Participation Form.</a:t>
            </a:r>
          </a:p>
          <a:p>
            <a:pPr marL="457200" indent="-457200">
              <a:buFont typeface="Wingdings" panose="05000000000000000000" pitchFamily="2" charset="2"/>
              <a:buChar char="v"/>
            </a:pPr>
            <a:r>
              <a:rPr lang="en-US" dirty="0"/>
              <a:t>For Sponsors of Unaffiliated Centers: If using the combo Free &amp; Reduced Price Meal Application form, the Child Participation Data MUST be filled out and signed by the parent or there must be a separate CCFP Child Participation Form or the combination DCF Enrollment/Child Participation Form on file regardless of whether the child has a Free &amp; Reduced Price Meal Application.</a:t>
            </a:r>
          </a:p>
          <a:p>
            <a:pPr marL="457200" indent="-457200">
              <a:buFont typeface="Wingdings" panose="05000000000000000000" pitchFamily="2" charset="2"/>
              <a:buChar char="v"/>
            </a:pPr>
            <a:endParaRPr lang="en-US" dirty="0"/>
          </a:p>
        </p:txBody>
      </p:sp>
    </p:spTree>
    <p:extLst>
      <p:ext uri="{BB962C8B-B14F-4D97-AF65-F5344CB8AC3E}">
        <p14:creationId xmlns:p14="http://schemas.microsoft.com/office/powerpoint/2010/main" val="2869023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Incorrectly consolidated or incomplete meal count records</a:t>
            </a:r>
          </a:p>
        </p:txBody>
      </p:sp>
      <p:sp>
        <p:nvSpPr>
          <p:cNvPr id="3" name="Content Placeholder 2"/>
          <p:cNvSpPr>
            <a:spLocks noGrp="1"/>
          </p:cNvSpPr>
          <p:nvPr>
            <p:ph idx="1"/>
          </p:nvPr>
        </p:nvSpPr>
        <p:spPr/>
        <p:txBody>
          <a:bodyPr/>
          <a:lstStyle/>
          <a:p>
            <a:pPr marL="457200" indent="-457200">
              <a:buFont typeface="Wingdings" panose="05000000000000000000" pitchFamily="2" charset="2"/>
              <a:buChar char="v"/>
            </a:pPr>
            <a:r>
              <a:rPr lang="en-US" dirty="0"/>
              <a:t>Sponsor must ensure that monthly meal count records are completed and consolidated correctly.  A second party review is highly recommended; however, if a Sponsor has previously submitted it as part of a process in response to a Corrective Action Plan, and the Sponsor has repetitive findings, then second party reviews are mandatory.  </a:t>
            </a:r>
          </a:p>
        </p:txBody>
      </p:sp>
    </p:spTree>
    <p:extLst>
      <p:ext uri="{BB962C8B-B14F-4D97-AF65-F5344CB8AC3E}">
        <p14:creationId xmlns:p14="http://schemas.microsoft.com/office/powerpoint/2010/main" val="4094491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Sponsor did not provide mandatory trainings</a:t>
            </a:r>
          </a:p>
        </p:txBody>
      </p:sp>
      <p:sp>
        <p:nvSpPr>
          <p:cNvPr id="3" name="Content Placeholder 2"/>
          <p:cNvSpPr>
            <a:spLocks noGrp="1"/>
          </p:cNvSpPr>
          <p:nvPr>
            <p:ph idx="1"/>
          </p:nvPr>
        </p:nvSpPr>
        <p:spPr/>
        <p:txBody>
          <a:bodyPr/>
          <a:lstStyle/>
          <a:p>
            <a:pPr marL="457200" indent="-457200">
              <a:buFont typeface="Wingdings" panose="05000000000000000000" pitchFamily="2" charset="2"/>
              <a:buChar char="v"/>
            </a:pPr>
            <a:r>
              <a:rPr lang="en-US" dirty="0"/>
              <a:t>Sponsor must provide trainings to all new staff and new sites as well as provide mandatory trainings annually to all existing sites and staff. Annual mandatory training topics can be found on the Management Plan. Sponsor must document the topics that were covered during the training, the attendees, location, and the trainer.  This means that the sponsor must have an agenda, sign-in sheets, etc. on file.</a:t>
            </a:r>
          </a:p>
          <a:p>
            <a:pPr marL="457200" indent="-457200">
              <a:buFont typeface="Wingdings" panose="05000000000000000000" pitchFamily="2" charset="2"/>
              <a:buChar char="v"/>
            </a:pPr>
            <a:r>
              <a:rPr lang="en-US" dirty="0"/>
              <a:t>Sponsor must ensure that all employees and/or sites who were absent during the training have been provided the missed training, as well.</a:t>
            </a:r>
          </a:p>
        </p:txBody>
      </p:sp>
    </p:spTree>
    <p:extLst>
      <p:ext uri="{BB962C8B-B14F-4D97-AF65-F5344CB8AC3E}">
        <p14:creationId xmlns:p14="http://schemas.microsoft.com/office/powerpoint/2010/main" val="799893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Sponsor monitoring And oversight</a:t>
            </a:r>
          </a:p>
        </p:txBody>
      </p:sp>
      <p:sp>
        <p:nvSpPr>
          <p:cNvPr id="3" name="Content Placeholder 2"/>
          <p:cNvSpPr>
            <a:spLocks noGrp="1"/>
          </p:cNvSpPr>
          <p:nvPr>
            <p:ph idx="1"/>
          </p:nvPr>
        </p:nvSpPr>
        <p:spPr>
          <a:xfrm>
            <a:off x="1024128" y="1820176"/>
            <a:ext cx="9720073" cy="4023360"/>
          </a:xfrm>
        </p:spPr>
        <p:txBody>
          <a:bodyPr>
            <a:normAutofit fontScale="92500"/>
          </a:bodyPr>
          <a:lstStyle/>
          <a:p>
            <a:pPr marL="457200" indent="-457200">
              <a:buFont typeface="Wingdings" panose="05000000000000000000" pitchFamily="2" charset="2"/>
              <a:buChar char="v"/>
            </a:pPr>
            <a:r>
              <a:rPr lang="en-US" dirty="0"/>
              <a:t>Sponsor monitor should arrive 15 minutes prior to the approved meal service time to observe the meal preparation.  If the meal service ends early and the monitor departs prior to the end of the approved meal service time, the sponsor monitor must note in the Review Summary that the meal was observed in its entirety and that all children were served.</a:t>
            </a:r>
          </a:p>
          <a:p>
            <a:pPr marL="457200" indent="-457200">
              <a:buFont typeface="Wingdings" panose="05000000000000000000" pitchFamily="2" charset="2"/>
              <a:buChar char="v"/>
            </a:pPr>
            <a:r>
              <a:rPr lang="en-US" dirty="0"/>
              <a:t>If the sponsor has been approved to use a printout from Minute Menu as an alternate form to the Child Participation Data sheet, the sponsor must ensure that all the required information from the Child Participation Data sheet is listed on the alternate form. Remember to get alternate forms/processes approved by DOH annually.</a:t>
            </a:r>
          </a:p>
          <a:p>
            <a:pPr marL="457200" indent="-457200">
              <a:buFont typeface="Wingdings" panose="05000000000000000000" pitchFamily="2" charset="2"/>
              <a:buChar char="v"/>
            </a:pPr>
            <a:r>
              <a:rPr lang="en-US" dirty="0"/>
              <a:t>Sponsor must have an accurate and effective method to track reviews, follow-ups and to help ensure that a variety of meal types, weekends and holidays are reviewed. A sample of a tracking log can be found in the Sponsor Oversight book.</a:t>
            </a:r>
          </a:p>
        </p:txBody>
      </p:sp>
    </p:spTree>
    <p:extLst>
      <p:ext uri="{BB962C8B-B14F-4D97-AF65-F5344CB8AC3E}">
        <p14:creationId xmlns:p14="http://schemas.microsoft.com/office/powerpoint/2010/main" val="3325312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628350"/>
            <a:ext cx="9720072" cy="1499616"/>
          </a:xfrm>
        </p:spPr>
        <p:txBody>
          <a:bodyPr/>
          <a:lstStyle/>
          <a:p>
            <a:r>
              <a:rPr lang="en-US" dirty="0"/>
              <a:t>Missing Original free &amp; reduced price meal applications &amp; Who fills them out</a:t>
            </a:r>
          </a:p>
        </p:txBody>
      </p:sp>
      <p:sp>
        <p:nvSpPr>
          <p:cNvPr id="3" name="Content Placeholder 2"/>
          <p:cNvSpPr>
            <a:spLocks noGrp="1"/>
          </p:cNvSpPr>
          <p:nvPr>
            <p:ph idx="1"/>
          </p:nvPr>
        </p:nvSpPr>
        <p:spPr>
          <a:xfrm>
            <a:off x="1024128" y="2208361"/>
            <a:ext cx="9720073" cy="4226944"/>
          </a:xfrm>
        </p:spPr>
        <p:txBody>
          <a:bodyPr>
            <a:normAutofit/>
          </a:bodyPr>
          <a:lstStyle/>
          <a:p>
            <a:pPr marL="457200" indent="-457200">
              <a:buFont typeface="Wingdings" panose="05000000000000000000" pitchFamily="2" charset="2"/>
              <a:buChar char="v"/>
            </a:pPr>
            <a:r>
              <a:rPr lang="en-US" dirty="0"/>
              <a:t>Sites may fax or scan copies of the Free &amp; Reduced Price Meal Applications so that the sponsor may determine eligibility; however, the site must mail the original as well.  The sponsor can staple the original to the approved copy.  The site must retain a copy of what was submitted to the sponsor.</a:t>
            </a:r>
          </a:p>
          <a:p>
            <a:pPr marL="457200" indent="-457200">
              <a:buFont typeface="Wingdings" panose="05000000000000000000" pitchFamily="2" charset="2"/>
              <a:buChar char="v"/>
            </a:pPr>
            <a:r>
              <a:rPr lang="en-US" dirty="0"/>
              <a:t>A household member should fill out the application and sign it. </a:t>
            </a:r>
          </a:p>
          <a:p>
            <a:pPr marL="457200" lvl="1" indent="0">
              <a:buNone/>
            </a:pPr>
            <a:r>
              <a:rPr lang="en-US" sz="2000" dirty="0"/>
              <a:t>If the sponsor or center has determined that the application is missing any of the required information that is necessary to determine eligibility, the sponsor or center may contact the household member to obtain the missing information or to clarify the information that was provided.  The sponsor or center must note on the application the name of the household member that they spoke to, the missing or clarified information, the date of contact and the initials of the staff member that made the contact.</a:t>
            </a:r>
          </a:p>
          <a:p>
            <a:pPr marL="457200" indent="-457200">
              <a:buFont typeface="Wingdings" panose="05000000000000000000" pitchFamily="2" charset="2"/>
              <a:buChar char="v"/>
            </a:pPr>
            <a:endParaRPr lang="en-US" dirty="0"/>
          </a:p>
        </p:txBody>
      </p:sp>
      <p:sp>
        <p:nvSpPr>
          <p:cNvPr id="8" name="Content Placeholder 2"/>
          <p:cNvSpPr txBox="1">
            <a:spLocks/>
          </p:cNvSpPr>
          <p:nvPr/>
        </p:nvSpPr>
        <p:spPr>
          <a:xfrm>
            <a:off x="1024128" y="4055855"/>
            <a:ext cx="9720073" cy="262243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57200" indent="-457200">
              <a:buFont typeface="Wingdings" panose="05000000000000000000" pitchFamily="2" charset="2"/>
              <a:buChar char="v"/>
            </a:pPr>
            <a:endParaRPr lang="en-US" dirty="0"/>
          </a:p>
        </p:txBody>
      </p:sp>
    </p:spTree>
    <p:extLst>
      <p:ext uri="{BB962C8B-B14F-4D97-AF65-F5344CB8AC3E}">
        <p14:creationId xmlns:p14="http://schemas.microsoft.com/office/powerpoint/2010/main" val="10193462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514</TotalTime>
  <Words>1449</Words>
  <Application>Microsoft Office PowerPoint</Application>
  <PresentationFormat>Widescreen</PresentationFormat>
  <Paragraphs>75</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Calibri</vt:lpstr>
      <vt:lpstr>Tahoma</vt:lpstr>
      <vt:lpstr>Tw Cen MT</vt:lpstr>
      <vt:lpstr>Tw Cen MT Condensed</vt:lpstr>
      <vt:lpstr>Wingdings</vt:lpstr>
      <vt:lpstr>Wingdings 3</vt:lpstr>
      <vt:lpstr>Integral</vt:lpstr>
      <vt:lpstr>DOH Sponsor Review and Common review findings for daycare homes and unaffiliated sponsors</vt:lpstr>
      <vt:lpstr>New question added to the sponsor review</vt:lpstr>
      <vt:lpstr>DOH Unannounced Reviews</vt:lpstr>
      <vt:lpstr>Common review findings for daycare homes and unaffiliated sponsors</vt:lpstr>
      <vt:lpstr>Missing child participation data </vt:lpstr>
      <vt:lpstr>Incorrectly consolidated or incomplete meal count records</vt:lpstr>
      <vt:lpstr>Sponsor did not provide mandatory trainings</vt:lpstr>
      <vt:lpstr>Sponsor monitoring And oversight</vt:lpstr>
      <vt:lpstr>Missing Original free &amp; reduced price meal applications &amp; Who fills them out</vt:lpstr>
      <vt:lpstr>Personnel Activity Reports Forms (PAR)</vt:lpstr>
      <vt:lpstr>Costs requiring Written prior approval</vt:lpstr>
      <vt:lpstr>Budget Allocations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review findings for daycare homes and unaffiliated sponsors</dc:title>
  <dc:creator>Sharp, Danielle</dc:creator>
  <cp:lastModifiedBy>Taylor, Kendall B</cp:lastModifiedBy>
  <cp:revision>43</cp:revision>
  <cp:lastPrinted>2017-04-14T13:02:06Z</cp:lastPrinted>
  <dcterms:created xsi:type="dcterms:W3CDTF">2017-04-10T12:09:27Z</dcterms:created>
  <dcterms:modified xsi:type="dcterms:W3CDTF">2017-04-26T19:21:57Z</dcterms:modified>
</cp:coreProperties>
</file>